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23"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95" d="100"/>
          <a:sy n="195" d="100"/>
        </p:scale>
        <p:origin x="-292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3AEA19B3-BC6D-4E56-93BC-B9B0EF1523FC}" type="datetime1">
              <a:rPr lang="en-US" smtClean="0"/>
              <a:pPr/>
              <a:t>9/4/14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AA957AF-53C0-420B-9C2D-77DB1416566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EE0F79-03AC-B74D-9783-3BD62C17A6C2}" type="datetimeFigureOut">
              <a:rPr lang="en-US" smtClean="0"/>
              <a:pPr/>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1E5C0-EE21-5B4C-91C2-B3CE7A07D9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EE0F79-03AC-B74D-9783-3BD62C17A6C2}" type="datetimeFigureOut">
              <a:rPr lang="en-US" smtClean="0"/>
              <a:pPr/>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1E5C0-EE21-5B4C-91C2-B3CE7A07D9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EE0F79-03AC-B74D-9783-3BD62C17A6C2}" type="datetimeFigureOut">
              <a:rPr lang="en-US" smtClean="0"/>
              <a:pPr/>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1E5C0-EE21-5B4C-91C2-B3CE7A07D9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9/4/14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EE0F79-03AC-B74D-9783-3BD62C17A6C2}" type="datetimeFigureOut">
              <a:rPr lang="en-US" smtClean="0"/>
              <a:pPr/>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1E5C0-EE21-5B4C-91C2-B3CE7A07D9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7EE0F79-03AC-B74D-9783-3BD62C17A6C2}" type="datetimeFigureOut">
              <a:rPr lang="en-US" smtClean="0"/>
              <a:pPr/>
              <a:t>9/4/14</a:t>
            </a:fld>
            <a:endParaRPr lang="en-US"/>
          </a:p>
        </p:txBody>
      </p:sp>
      <p:sp>
        <p:nvSpPr>
          <p:cNvPr id="27" name="Slide Number Placeholder 26"/>
          <p:cNvSpPr>
            <a:spLocks noGrp="1"/>
          </p:cNvSpPr>
          <p:nvPr>
            <p:ph type="sldNum" sz="quarter" idx="11"/>
          </p:nvPr>
        </p:nvSpPr>
        <p:spPr/>
        <p:txBody>
          <a:bodyPr rtlCol="0"/>
          <a:lstStyle/>
          <a:p>
            <a:fld id="{1221E5C0-EE21-5B4C-91C2-B3CE7A07D96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87EE0F79-03AC-B74D-9783-3BD62C17A6C2}" type="datetimeFigureOut">
              <a:rPr lang="en-US" smtClean="0"/>
              <a:pPr/>
              <a:t>9/4/14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221E5C0-EE21-5B4C-91C2-B3CE7A07D9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EE0F79-03AC-B74D-9783-3BD62C17A6C2}" type="datetimeFigureOut">
              <a:rPr lang="en-US" smtClean="0"/>
              <a:pPr/>
              <a:t>9/4/14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21E5C0-EE21-5B4C-91C2-B3CE7A07D9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EE0F79-03AC-B74D-9783-3BD62C17A6C2}" type="datetimeFigureOut">
              <a:rPr lang="en-US" smtClean="0"/>
              <a:pPr/>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59EB2-C36D-D145-82B4-EF5A3D79BB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EE0F79-03AC-B74D-9783-3BD62C17A6C2}" type="datetimeFigureOut">
              <a:rPr lang="en-US" smtClean="0"/>
              <a:pPr/>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1E5C0-EE21-5B4C-91C2-B3CE7A07D96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7EE0F79-03AC-B74D-9783-3BD62C17A6C2}" type="datetimeFigureOut">
              <a:rPr lang="en-US" smtClean="0"/>
              <a:pPr/>
              <a:t>9/4/14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221E5C0-EE21-5B4C-91C2-B3CE7A07D9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24" r:id="rId1"/>
    <p:sldLayoutId id="2147484325" r:id="rId2"/>
    <p:sldLayoutId id="2147484326" r:id="rId3"/>
    <p:sldLayoutId id="2147484327" r:id="rId4"/>
    <p:sldLayoutId id="2147484328" r:id="rId5"/>
    <p:sldLayoutId id="2147484329" r:id="rId6"/>
    <p:sldLayoutId id="2147484330" r:id="rId7"/>
    <p:sldLayoutId id="2147484331" r:id="rId8"/>
    <p:sldLayoutId id="2147484332" r:id="rId9"/>
    <p:sldLayoutId id="2147484333" r:id="rId10"/>
    <p:sldLayoutId id="2147484334"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01887"/>
            <a:ext cx="8458200" cy="1058863"/>
          </a:xfrm>
        </p:spPr>
        <p:txBody>
          <a:bodyPr>
            <a:normAutofit/>
          </a:bodyPr>
          <a:lstStyle/>
          <a:p>
            <a:r>
              <a:rPr lang="en-US" dirty="0" smtClean="0"/>
              <a:t>The Language of Research</a:t>
            </a:r>
            <a:endParaRPr lang="en-US" dirty="0"/>
          </a:p>
        </p:txBody>
      </p:sp>
      <p:sp>
        <p:nvSpPr>
          <p:cNvPr id="3" name="Subtitle 2"/>
          <p:cNvSpPr>
            <a:spLocks noGrp="1"/>
          </p:cNvSpPr>
          <p:nvPr>
            <p:ph type="subTitle" idx="1"/>
          </p:nvPr>
        </p:nvSpPr>
        <p:spPr/>
        <p:txBody>
          <a:bodyPr>
            <a:normAutofit/>
          </a:bodyPr>
          <a:lstStyle/>
          <a:p>
            <a:pPr algn="l"/>
            <a:r>
              <a:rPr lang="en-US" dirty="0" smtClean="0"/>
              <a:t>Research Vocabulary:</a:t>
            </a:r>
          </a:p>
          <a:p>
            <a:pPr algn="l"/>
            <a:r>
              <a:rPr lang="en-US" dirty="0" smtClean="0"/>
              <a:t>	a. Theoretical</a:t>
            </a:r>
          </a:p>
          <a:p>
            <a:pPr algn="l"/>
            <a:r>
              <a:rPr lang="en-US" dirty="0" smtClean="0"/>
              <a:t>	b. </a:t>
            </a:r>
            <a:r>
              <a:rPr lang="en-US" dirty="0"/>
              <a:t>E</a:t>
            </a:r>
            <a:r>
              <a:rPr lang="en-US" dirty="0" smtClean="0"/>
              <a:t>mpirical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Research Vocabulary</a:t>
            </a:r>
            <a:endParaRPr lang="en-US" dirty="0"/>
          </a:p>
        </p:txBody>
      </p:sp>
      <p:sp>
        <p:nvSpPr>
          <p:cNvPr id="5" name="Content Placeholder 4"/>
          <p:cNvSpPr>
            <a:spLocks noGrp="1"/>
          </p:cNvSpPr>
          <p:nvPr>
            <p:ph sz="half" idx="1"/>
          </p:nvPr>
        </p:nvSpPr>
        <p:spPr/>
        <p:txBody>
          <a:bodyPr>
            <a:normAutofit/>
          </a:bodyPr>
          <a:lstStyle/>
          <a:p>
            <a:r>
              <a:rPr lang="en-US" sz="2800" dirty="0" smtClean="0"/>
              <a:t>Theoretical – Pertaining to Theory</a:t>
            </a:r>
          </a:p>
          <a:p>
            <a:pPr>
              <a:buNone/>
            </a:pPr>
            <a:r>
              <a:rPr lang="en-US" dirty="0" smtClean="0"/>
              <a:t>	</a:t>
            </a:r>
            <a:r>
              <a:rPr lang="en-US" sz="2400" dirty="0" smtClean="0"/>
              <a:t>Social research is theoretical, meaning that much of it is concerned with developing, explaining, or testing the theories or ideas that social researches have about how the world operates.</a:t>
            </a:r>
          </a:p>
        </p:txBody>
      </p:sp>
      <p:sp>
        <p:nvSpPr>
          <p:cNvPr id="6" name="Content Placeholder 5"/>
          <p:cNvSpPr>
            <a:spLocks noGrp="1"/>
          </p:cNvSpPr>
          <p:nvPr>
            <p:ph sz="half" idx="2"/>
          </p:nvPr>
        </p:nvSpPr>
        <p:spPr/>
        <p:txBody>
          <a:bodyPr>
            <a:normAutofit/>
          </a:bodyPr>
          <a:lstStyle/>
          <a:p>
            <a:r>
              <a:rPr lang="en-US" sz="2800" dirty="0" smtClean="0"/>
              <a:t>Empirical – Based on Direct Observation and Measurement of Reality</a:t>
            </a:r>
          </a:p>
          <a:p>
            <a:pPr>
              <a:buNone/>
            </a:pPr>
            <a:r>
              <a:rPr lang="en-US" sz="2800" dirty="0" smtClean="0"/>
              <a:t>	</a:t>
            </a:r>
            <a:r>
              <a:rPr lang="en-US" sz="2400" dirty="0" smtClean="0"/>
              <a:t>Empirical research is based on what you perceive of the world around you.</a:t>
            </a:r>
            <a:endParaRPr lang="en-US"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Vocabulary</a:t>
            </a:r>
            <a:endParaRPr lang="en-US" dirty="0"/>
          </a:p>
        </p:txBody>
      </p:sp>
      <p:sp>
        <p:nvSpPr>
          <p:cNvPr id="3" name="Content Placeholder 2"/>
          <p:cNvSpPr>
            <a:spLocks noGrp="1"/>
          </p:cNvSpPr>
          <p:nvPr>
            <p:ph sz="half" idx="1"/>
          </p:nvPr>
        </p:nvSpPr>
        <p:spPr/>
        <p:txBody>
          <a:bodyPr>
            <a:normAutofit/>
          </a:bodyPr>
          <a:lstStyle/>
          <a:p>
            <a:r>
              <a:rPr lang="en-US" sz="2800" dirty="0" smtClean="0"/>
              <a:t>Probabilistic – Based on Probabilities</a:t>
            </a:r>
          </a:p>
          <a:p>
            <a:pPr>
              <a:buNone/>
            </a:pPr>
            <a:r>
              <a:rPr lang="en-US" sz="2800" dirty="0" smtClean="0"/>
              <a:t>	</a:t>
            </a:r>
            <a:r>
              <a:rPr lang="en-US" sz="2400" dirty="0" smtClean="0"/>
              <a:t>The inferences made in social research have probabilities associated with them; they are seldom meant to be considered as covering laws that pertain to all cases.</a:t>
            </a:r>
            <a:endParaRPr lang="en-US" sz="2800" dirty="0"/>
          </a:p>
        </p:txBody>
      </p:sp>
      <p:sp>
        <p:nvSpPr>
          <p:cNvPr id="4" name="Content Placeholder 3"/>
          <p:cNvSpPr>
            <a:spLocks noGrp="1"/>
          </p:cNvSpPr>
          <p:nvPr>
            <p:ph sz="half" idx="2"/>
          </p:nvPr>
        </p:nvSpPr>
        <p:spPr/>
        <p:txBody>
          <a:bodyPr>
            <a:normAutofit/>
          </a:bodyPr>
          <a:lstStyle/>
          <a:p>
            <a:r>
              <a:rPr lang="en-US" sz="2800" dirty="0" smtClean="0"/>
              <a:t>Causal – Pertaining to a Cause-Effect Relationship</a:t>
            </a:r>
          </a:p>
          <a:p>
            <a:pPr>
              <a:buNone/>
            </a:pPr>
            <a:r>
              <a:rPr lang="en-US" sz="2400" dirty="0" smtClean="0"/>
              <a:t>	A lot of social researchers are interested in looking at cause-effect relationships.</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Types of Studies</a:t>
            </a:r>
            <a:endParaRPr lang="en-US" dirty="0"/>
          </a:p>
        </p:txBody>
      </p:sp>
      <p:sp>
        <p:nvSpPr>
          <p:cNvPr id="6" name="Content Placeholder 5"/>
          <p:cNvSpPr>
            <a:spLocks noGrp="1"/>
          </p:cNvSpPr>
          <p:nvPr>
            <p:ph idx="1"/>
          </p:nvPr>
        </p:nvSpPr>
        <p:spPr>
          <a:xfrm>
            <a:off x="457200" y="2423582"/>
            <a:ext cx="8401050" cy="4150953"/>
          </a:xfrm>
        </p:spPr>
        <p:txBody>
          <a:bodyPr>
            <a:noAutofit/>
          </a:bodyPr>
          <a:lstStyle/>
          <a:p>
            <a:r>
              <a:rPr lang="en-US" sz="3000" b="1" i="1" dirty="0" smtClean="0"/>
              <a:t>Descriptive </a:t>
            </a:r>
            <a:r>
              <a:rPr lang="en-US" sz="3000" dirty="0" smtClean="0"/>
              <a:t>studies are designed primarily to document what is going on or what exists.</a:t>
            </a:r>
          </a:p>
          <a:p>
            <a:r>
              <a:rPr lang="en-US" sz="3000" b="1" i="1" dirty="0" smtClean="0"/>
              <a:t>Relational </a:t>
            </a:r>
            <a:r>
              <a:rPr lang="en-US" sz="3000" dirty="0" smtClean="0"/>
              <a:t> studies look at the relationships between two or more variables.</a:t>
            </a:r>
          </a:p>
          <a:p>
            <a:r>
              <a:rPr lang="en-US" sz="3000" b="1" i="1" dirty="0" smtClean="0"/>
              <a:t>Causal </a:t>
            </a:r>
            <a:r>
              <a:rPr lang="en-US" sz="3000" dirty="0" smtClean="0"/>
              <a:t>studies are designed to determine whether one or more variables cause or affect one or more outcome variables.</a:t>
            </a:r>
          </a:p>
          <a:p>
            <a:pPr>
              <a:buNone/>
            </a:pPr>
            <a:r>
              <a:rPr lang="en-US" sz="3000" dirty="0" smtClean="0"/>
              <a:t>	</a:t>
            </a:r>
            <a:endParaRPr lang="en-US"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Studies</a:t>
            </a:r>
            <a:endParaRPr lang="en-US" dirty="0"/>
          </a:p>
        </p:txBody>
      </p:sp>
      <p:sp>
        <p:nvSpPr>
          <p:cNvPr id="3" name="Content Placeholder 2"/>
          <p:cNvSpPr>
            <a:spLocks noGrp="1"/>
          </p:cNvSpPr>
          <p:nvPr>
            <p:ph idx="1"/>
          </p:nvPr>
        </p:nvSpPr>
        <p:spPr/>
        <p:txBody>
          <a:bodyPr/>
          <a:lstStyle/>
          <a:p>
            <a:pPr>
              <a:buNone/>
            </a:pPr>
            <a:r>
              <a:rPr lang="en-US" dirty="0" smtClean="0"/>
              <a:t>	The three study types can be viewed as cumulative.  That is, a relational study generally assumes that you can first describe (by measuring or observing) each of the variables you are trying to relate.  A causal study generally assumes that you can describe both the cause and effect variables and that you can show that they are related to each other.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in Research</a:t>
            </a:r>
            <a:endParaRPr lang="en-US" dirty="0"/>
          </a:p>
        </p:txBody>
      </p:sp>
      <p:sp>
        <p:nvSpPr>
          <p:cNvPr id="3" name="Content Placeholder 2"/>
          <p:cNvSpPr>
            <a:spLocks noGrp="1"/>
          </p:cNvSpPr>
          <p:nvPr>
            <p:ph idx="1"/>
          </p:nvPr>
        </p:nvSpPr>
        <p:spPr/>
        <p:txBody>
          <a:bodyPr/>
          <a:lstStyle/>
          <a:p>
            <a:pPr>
              <a:buNone/>
            </a:pPr>
            <a:r>
              <a:rPr lang="en-US" dirty="0" smtClean="0"/>
              <a:t>	Time is an important element of any research design.  Researchers must make a distinction between </a:t>
            </a:r>
            <a:r>
              <a:rPr lang="en-US" b="1" i="1" dirty="0" smtClean="0"/>
              <a:t>Cross-Sectional</a:t>
            </a:r>
            <a:r>
              <a:rPr lang="en-US" dirty="0" smtClean="0"/>
              <a:t> and </a:t>
            </a:r>
            <a:r>
              <a:rPr lang="en-US" b="1" i="1" dirty="0" smtClean="0"/>
              <a:t>Longitudinal </a:t>
            </a:r>
            <a:r>
              <a:rPr lang="en-US" dirty="0" smtClean="0"/>
              <a:t> studies.</a:t>
            </a:r>
          </a:p>
          <a:p>
            <a:pPr>
              <a:buNone/>
            </a:pPr>
            <a:endParaRPr lang="en-US" dirty="0" smtClean="0"/>
          </a:p>
          <a:p>
            <a:pPr>
              <a:buNone/>
            </a:pPr>
            <a:r>
              <a:rPr lang="en-US" dirty="0" smtClean="0"/>
              <a:t>	A cross-sectional study is one that takes place at a single point in time.  In effect, you are taking a slice or cross-section of whatever it is you are observing or measuring.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in Research</a:t>
            </a:r>
            <a:endParaRPr lang="en-US" dirty="0"/>
          </a:p>
        </p:txBody>
      </p:sp>
      <p:sp>
        <p:nvSpPr>
          <p:cNvPr id="3" name="Content Placeholder 2"/>
          <p:cNvSpPr>
            <a:spLocks noGrp="1"/>
          </p:cNvSpPr>
          <p:nvPr>
            <p:ph idx="1"/>
          </p:nvPr>
        </p:nvSpPr>
        <p:spPr/>
        <p:txBody>
          <a:bodyPr/>
          <a:lstStyle/>
          <a:p>
            <a:pPr>
              <a:buNone/>
            </a:pPr>
            <a:r>
              <a:rPr lang="en-US" dirty="0" smtClean="0"/>
              <a:t>	A longitudinal study is one that takes place over time.  In a longitudinal study, you measure your research participants on at least two separate occasions or at least two points in time.  When you measure at different time points, we often say that you are measuring multiple waves of measurement.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in Research</a:t>
            </a:r>
            <a:endParaRPr lang="en-US" dirty="0"/>
          </a:p>
        </p:txBody>
      </p:sp>
      <p:sp>
        <p:nvSpPr>
          <p:cNvPr id="3" name="Content Placeholder 2"/>
          <p:cNvSpPr>
            <a:spLocks noGrp="1"/>
          </p:cNvSpPr>
          <p:nvPr>
            <p:ph idx="1"/>
          </p:nvPr>
        </p:nvSpPr>
        <p:spPr/>
        <p:txBody>
          <a:bodyPr/>
          <a:lstStyle/>
          <a:p>
            <a:pPr>
              <a:buNone/>
            </a:pPr>
            <a:r>
              <a:rPr lang="en-US" dirty="0" smtClean="0"/>
              <a:t>	A further distinction is made between two types of longitudinal designs: </a:t>
            </a:r>
            <a:r>
              <a:rPr lang="en-US" b="1" i="1" dirty="0" smtClean="0"/>
              <a:t>repeated measures</a:t>
            </a:r>
            <a:r>
              <a:rPr lang="en-US" dirty="0" smtClean="0"/>
              <a:t> or </a:t>
            </a:r>
            <a:r>
              <a:rPr lang="en-US" b="1" i="1" dirty="0" smtClean="0"/>
              <a:t>time series</a:t>
            </a:r>
            <a:r>
              <a:rPr lang="en-US" dirty="0" smtClean="0"/>
              <a:t>.</a:t>
            </a:r>
          </a:p>
          <a:p>
            <a:pPr>
              <a:buNone/>
            </a:pPr>
            <a:r>
              <a:rPr lang="en-US" dirty="0" smtClean="0"/>
              <a:t>	In general, if you have two or a few waves of measurement, you are using a </a:t>
            </a:r>
            <a:r>
              <a:rPr lang="en-US" b="1" i="1" dirty="0" smtClean="0"/>
              <a:t>repeated measures</a:t>
            </a:r>
            <a:r>
              <a:rPr lang="en-US" dirty="0" smtClean="0"/>
              <a:t> design.</a:t>
            </a:r>
          </a:p>
          <a:p>
            <a:pPr>
              <a:buNone/>
            </a:pPr>
            <a:r>
              <a:rPr lang="en-US" dirty="0" smtClean="0"/>
              <a:t>	If you have many waves of measurement over time, you have a </a:t>
            </a:r>
            <a:r>
              <a:rPr lang="en-US" b="1" i="1" dirty="0" smtClean="0"/>
              <a:t>time series</a:t>
            </a:r>
            <a:r>
              <a:rPr lang="en-US" dirty="0" smtClean="0"/>
              <a:t>; at least 20 waves of measurement.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74</TotalTime>
  <Words>102</Words>
  <Application>Microsoft Macintosh PowerPoint</Application>
  <PresentationFormat>On-screen Show (4:3)</PresentationFormat>
  <Paragraphs>31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Urban</vt:lpstr>
      <vt:lpstr>The Language of Research</vt:lpstr>
      <vt:lpstr>Research Vocabulary</vt:lpstr>
      <vt:lpstr>Research Vocabulary</vt:lpstr>
      <vt:lpstr>Types of Studies</vt:lpstr>
      <vt:lpstr>Types of Studies</vt:lpstr>
      <vt:lpstr>Time in Research</vt:lpstr>
      <vt:lpstr>Time in Research</vt:lpstr>
      <vt:lpstr>Time in Research</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Language of Research</dc:title>
  <dc:creator>Linda Ghent</dc:creator>
  <cp:lastModifiedBy>Ali Moshtagh</cp:lastModifiedBy>
  <cp:revision>13</cp:revision>
  <dcterms:created xsi:type="dcterms:W3CDTF">2014-02-11T15:15:15Z</dcterms:created>
  <dcterms:modified xsi:type="dcterms:W3CDTF">2014-09-04T15:10:39Z</dcterms:modified>
</cp:coreProperties>
</file>